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50" d="100"/>
          <a:sy n="50" d="100"/>
        </p:scale>
        <p:origin x="-1267"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مثلث متساوي الساقين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540544" y="776288"/>
            <a:ext cx="8062912" cy="1470025"/>
          </a:xfrm>
        </p:spPr>
        <p:txBody>
          <a:bodyPr anchor="b">
            <a:normAutofit/>
          </a:bodyPr>
          <a:lstStyle>
            <a:lvl1pPr algn="r">
              <a:defRPr sz="440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1371600" y="6012656"/>
            <a:ext cx="5791200" cy="365125"/>
          </a:xfrm>
        </p:spPr>
        <p:txBody>
          <a:bodyPr tIns="0" bIns="0" anchor="t"/>
          <a:lstStyle>
            <a:lvl1pPr algn="r">
              <a:defRPr sz="1000"/>
            </a:lvl1pPr>
          </a:lstStyle>
          <a:p>
            <a:fld id="{3C70E4DF-818F-47CF-8021-A63613AB7826}" type="datetimeFigureOut">
              <a:rPr lang="ar-IQ" smtClean="0"/>
              <a:pPr/>
              <a:t>14/04/1441</a:t>
            </a:fld>
            <a:endParaRPr lang="ar-IQ"/>
          </a:p>
        </p:txBody>
      </p:sp>
      <p:sp>
        <p:nvSpPr>
          <p:cNvPr id="17" name="عنصر نائب للتذييل 16"/>
          <p:cNvSpPr>
            <a:spLocks noGrp="1"/>
          </p:cNvSpPr>
          <p:nvPr>
            <p:ph type="ftr" sz="quarter" idx="11"/>
          </p:nvPr>
        </p:nvSpPr>
        <p:spPr>
          <a:xfrm>
            <a:off x="1371600" y="5650704"/>
            <a:ext cx="5791200" cy="365125"/>
          </a:xfrm>
        </p:spPr>
        <p:txBody>
          <a:bodyPr tIns="0" bIns="0" anchor="b"/>
          <a:lstStyle>
            <a:lvl1pPr algn="r">
              <a:defRPr sz="1100"/>
            </a:lvl1pPr>
          </a:lstStyle>
          <a:p>
            <a:endParaRPr lang="ar-IQ"/>
          </a:p>
        </p:txBody>
      </p:sp>
      <p:sp>
        <p:nvSpPr>
          <p:cNvPr id="29" name="عنصر نائب لرقم الشريحة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8B26A99B-9702-434B-8AA2-E6DF0CD05C56}"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3C70E4DF-818F-47CF-8021-A63613AB7826}" type="datetimeFigureOut">
              <a:rPr lang="ar-IQ" smtClean="0"/>
              <a:pPr/>
              <a:t>14/04/1441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B26A99B-9702-434B-8AA2-E6DF0CD05C56}"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381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381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3C70E4DF-818F-47CF-8021-A63613AB7826}" type="datetimeFigureOut">
              <a:rPr lang="ar-IQ" smtClean="0"/>
              <a:pPr/>
              <a:t>14/04/1441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B26A99B-9702-434B-8AA2-E6DF0CD05C56}"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1399032"/>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457200" y="1882808"/>
            <a:ext cx="8229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4791456" y="6480048"/>
            <a:ext cx="2133600" cy="301752"/>
          </a:xfrm>
        </p:spPr>
        <p:txBody>
          <a:bodyPr/>
          <a:lstStyle/>
          <a:p>
            <a:fld id="{3C70E4DF-818F-47CF-8021-A63613AB7826}" type="datetimeFigureOut">
              <a:rPr lang="ar-IQ" smtClean="0"/>
              <a:pPr/>
              <a:t>14/04/1441</a:t>
            </a:fld>
            <a:endParaRPr lang="ar-IQ"/>
          </a:p>
        </p:txBody>
      </p:sp>
      <p:sp>
        <p:nvSpPr>
          <p:cNvPr id="5" name="عنصر نائب للتذييل 4"/>
          <p:cNvSpPr>
            <a:spLocks noGrp="1"/>
          </p:cNvSpPr>
          <p:nvPr>
            <p:ph type="ftr" sz="quarter" idx="11"/>
          </p:nvPr>
        </p:nvSpPr>
        <p:spPr>
          <a:xfrm>
            <a:off x="457200" y="6480969"/>
            <a:ext cx="4260056" cy="300831"/>
          </a:xfrm>
        </p:spPr>
        <p:txBody>
          <a:bodyPr/>
          <a:lstStyle/>
          <a:p>
            <a:endParaRPr lang="ar-IQ"/>
          </a:p>
        </p:txBody>
      </p:sp>
      <p:sp>
        <p:nvSpPr>
          <p:cNvPr id="6" name="عنصر نائب لرقم الشريحة 5"/>
          <p:cNvSpPr>
            <a:spLocks noGrp="1"/>
          </p:cNvSpPr>
          <p:nvPr>
            <p:ph type="sldNum" sz="quarter" idx="12"/>
          </p:nvPr>
        </p:nvSpPr>
        <p:spPr/>
        <p:txBody>
          <a:bodyPr/>
          <a:lstStyle/>
          <a:p>
            <a:fld id="{8B26A99B-9702-434B-8AA2-E6DF0CD05C56}"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1"/>
      </p:bgRef>
    </p:bg>
    <p:spTree>
      <p:nvGrpSpPr>
        <p:cNvPr id="1" name=""/>
        <p:cNvGrpSpPr/>
        <p:nvPr/>
      </p:nvGrpSpPr>
      <p:grpSpPr>
        <a:xfrm>
          <a:off x="0" y="0"/>
          <a:ext cx="0" cy="0"/>
          <a:chOff x="0" y="0"/>
          <a:chExt cx="0" cy="0"/>
        </a:xfrm>
      </p:grpSpPr>
      <p:sp>
        <p:nvSpPr>
          <p:cNvPr id="9" name="مثلث قائم الزاوية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مثلث متساوي الساقين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عنصر نائب للتاريخ 3"/>
          <p:cNvSpPr>
            <a:spLocks noGrp="1"/>
          </p:cNvSpPr>
          <p:nvPr>
            <p:ph type="dt" sz="half" idx="10"/>
          </p:nvPr>
        </p:nvSpPr>
        <p:spPr>
          <a:xfrm>
            <a:off x="6955632" y="6477000"/>
            <a:ext cx="2133600" cy="304800"/>
          </a:xfrm>
        </p:spPr>
        <p:txBody>
          <a:bodyPr/>
          <a:lstStyle/>
          <a:p>
            <a:fld id="{3C70E4DF-818F-47CF-8021-A63613AB7826}" type="datetimeFigureOut">
              <a:rPr lang="ar-IQ" smtClean="0"/>
              <a:pPr/>
              <a:t>14/04/1441</a:t>
            </a:fld>
            <a:endParaRPr lang="ar-IQ"/>
          </a:p>
        </p:txBody>
      </p:sp>
      <p:sp>
        <p:nvSpPr>
          <p:cNvPr id="5" name="عنصر نائب للتذييل 4"/>
          <p:cNvSpPr>
            <a:spLocks noGrp="1"/>
          </p:cNvSpPr>
          <p:nvPr>
            <p:ph type="ftr" sz="quarter" idx="11"/>
          </p:nvPr>
        </p:nvSpPr>
        <p:spPr>
          <a:xfrm>
            <a:off x="2619376" y="6480969"/>
            <a:ext cx="4260056" cy="300831"/>
          </a:xfrm>
        </p:spPr>
        <p:txBody>
          <a:bodyPr/>
          <a:lstStyle/>
          <a:p>
            <a:endParaRPr lang="ar-IQ"/>
          </a:p>
        </p:txBody>
      </p:sp>
      <p:sp>
        <p:nvSpPr>
          <p:cNvPr id="6" name="عنصر نائب لرقم الشريحة 5"/>
          <p:cNvSpPr>
            <a:spLocks noGrp="1"/>
          </p:cNvSpPr>
          <p:nvPr>
            <p:ph type="sldNum" sz="quarter" idx="12"/>
          </p:nvPr>
        </p:nvSpPr>
        <p:spPr>
          <a:xfrm>
            <a:off x="8451056" y="809624"/>
            <a:ext cx="502920" cy="300831"/>
          </a:xfrm>
        </p:spPr>
        <p:txBody>
          <a:bodyPr/>
          <a:lstStyle/>
          <a:p>
            <a:fld id="{8B26A99B-9702-434B-8AA2-E6DF0CD05C56}" type="slidenum">
              <a:rPr lang="ar-IQ" smtClean="0"/>
              <a:pPr/>
              <a:t>‹#›</a:t>
            </a:fld>
            <a:endParaRPr lang="ar-IQ"/>
          </a:p>
        </p:txBody>
      </p:sp>
      <p:cxnSp>
        <p:nvCxnSpPr>
          <p:cNvPr id="11" name="رابط مستقيم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رابط مستقيم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عنوان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marL="0"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4791456" y="6480969"/>
            <a:ext cx="2133600" cy="301752"/>
          </a:xfrm>
        </p:spPr>
        <p:txBody>
          <a:bodyPr/>
          <a:lstStyle/>
          <a:p>
            <a:fld id="{3C70E4DF-818F-47CF-8021-A63613AB7826}" type="datetimeFigureOut">
              <a:rPr lang="ar-IQ" smtClean="0"/>
              <a:pPr/>
              <a:t>14/04/1441</a:t>
            </a:fld>
            <a:endParaRPr lang="ar-IQ"/>
          </a:p>
        </p:txBody>
      </p:sp>
      <p:sp>
        <p:nvSpPr>
          <p:cNvPr id="6" name="عنصر نائب للتذييل 5"/>
          <p:cNvSpPr>
            <a:spLocks noGrp="1"/>
          </p:cNvSpPr>
          <p:nvPr>
            <p:ph type="ftr" sz="quarter" idx="11"/>
          </p:nvPr>
        </p:nvSpPr>
        <p:spPr>
          <a:xfrm>
            <a:off x="457200" y="6480969"/>
            <a:ext cx="4260056" cy="301752"/>
          </a:xfrm>
        </p:spPr>
        <p:txBody>
          <a:bodyPr/>
          <a:lstStyle/>
          <a:p>
            <a:endParaRPr lang="ar-IQ"/>
          </a:p>
        </p:txBody>
      </p:sp>
      <p:sp>
        <p:nvSpPr>
          <p:cNvPr id="7" name="عنصر نائب لرقم الشريحة 6"/>
          <p:cNvSpPr>
            <a:spLocks noGrp="1"/>
          </p:cNvSpPr>
          <p:nvPr>
            <p:ph type="sldNum" sz="quarter" idx="12"/>
          </p:nvPr>
        </p:nvSpPr>
        <p:spPr>
          <a:xfrm>
            <a:off x="7589520" y="6480969"/>
            <a:ext cx="502920" cy="301752"/>
          </a:xfrm>
        </p:spPr>
        <p:txBody>
          <a:bodyPr/>
          <a:lstStyle/>
          <a:p>
            <a:fld id="{8B26A99B-9702-434B-8AA2-E6DF0CD05C56}"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a:xfrm>
            <a:off x="4791456" y="6480969"/>
            <a:ext cx="2130552" cy="301752"/>
          </a:xfrm>
        </p:spPr>
        <p:txBody>
          <a:bodyPr/>
          <a:lstStyle/>
          <a:p>
            <a:fld id="{3C70E4DF-818F-47CF-8021-A63613AB7826}" type="datetimeFigureOut">
              <a:rPr lang="ar-IQ" smtClean="0"/>
              <a:pPr/>
              <a:t>14/04/1441</a:t>
            </a:fld>
            <a:endParaRPr lang="ar-IQ"/>
          </a:p>
        </p:txBody>
      </p:sp>
      <p:sp>
        <p:nvSpPr>
          <p:cNvPr id="8" name="عنصر نائب للتذييل 7"/>
          <p:cNvSpPr>
            <a:spLocks noGrp="1"/>
          </p:cNvSpPr>
          <p:nvPr>
            <p:ph type="ftr" sz="quarter" idx="11"/>
          </p:nvPr>
        </p:nvSpPr>
        <p:spPr>
          <a:xfrm>
            <a:off x="457200" y="6480969"/>
            <a:ext cx="4261104" cy="301752"/>
          </a:xfrm>
        </p:spPr>
        <p:txBody>
          <a:bodyPr/>
          <a:lstStyle/>
          <a:p>
            <a:endParaRPr lang="ar-IQ"/>
          </a:p>
        </p:txBody>
      </p:sp>
      <p:sp>
        <p:nvSpPr>
          <p:cNvPr id="9" name="عنصر نائب لرقم الشريحة 8"/>
          <p:cNvSpPr>
            <a:spLocks noGrp="1"/>
          </p:cNvSpPr>
          <p:nvPr>
            <p:ph type="sldNum" sz="quarter" idx="12"/>
          </p:nvPr>
        </p:nvSpPr>
        <p:spPr>
          <a:xfrm>
            <a:off x="7589520" y="6483096"/>
            <a:ext cx="502920" cy="301752"/>
          </a:xfrm>
        </p:spPr>
        <p:txBody>
          <a:bodyPr/>
          <a:lstStyle>
            <a:lvl1pPr algn="ctr">
              <a:defRPr/>
            </a:lvl1pPr>
          </a:lstStyle>
          <a:p>
            <a:fld id="{8B26A99B-9702-434B-8AA2-E6DF0CD05C56}"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b="0"/>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3C70E4DF-818F-47CF-8021-A63613AB7826}" type="datetimeFigureOut">
              <a:rPr lang="ar-IQ" smtClean="0"/>
              <a:pPr/>
              <a:t>14/04/1441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8B26A99B-9702-434B-8AA2-E6DF0CD05C56}"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4791456" y="6480969"/>
            <a:ext cx="2133600" cy="301752"/>
          </a:xfrm>
        </p:spPr>
        <p:txBody>
          <a:bodyPr/>
          <a:lstStyle/>
          <a:p>
            <a:fld id="{3C70E4DF-818F-47CF-8021-A63613AB7826}" type="datetimeFigureOut">
              <a:rPr lang="ar-IQ" smtClean="0"/>
              <a:pPr/>
              <a:t>14/04/1441</a:t>
            </a:fld>
            <a:endParaRPr lang="ar-IQ"/>
          </a:p>
        </p:txBody>
      </p:sp>
      <p:sp>
        <p:nvSpPr>
          <p:cNvPr id="3" name="عنصر نائب للتذييل 2"/>
          <p:cNvSpPr>
            <a:spLocks noGrp="1"/>
          </p:cNvSpPr>
          <p:nvPr>
            <p:ph type="ftr" sz="quarter" idx="11"/>
          </p:nvPr>
        </p:nvSpPr>
        <p:spPr>
          <a:xfrm>
            <a:off x="457200" y="6481890"/>
            <a:ext cx="4260056" cy="300831"/>
          </a:xfrm>
        </p:spPr>
        <p:txBody>
          <a:bodyPr/>
          <a:lstStyle/>
          <a:p>
            <a:endParaRPr lang="ar-IQ"/>
          </a:p>
        </p:txBody>
      </p:sp>
      <p:sp>
        <p:nvSpPr>
          <p:cNvPr id="4" name="عنصر نائب لرقم الشريحة 3"/>
          <p:cNvSpPr>
            <a:spLocks noGrp="1"/>
          </p:cNvSpPr>
          <p:nvPr>
            <p:ph type="sldNum" sz="quarter" idx="12"/>
          </p:nvPr>
        </p:nvSpPr>
        <p:spPr>
          <a:xfrm>
            <a:off x="7589520" y="6480969"/>
            <a:ext cx="502920" cy="301752"/>
          </a:xfrm>
        </p:spPr>
        <p:txBody>
          <a:bodyPr/>
          <a:lstStyle/>
          <a:p>
            <a:fld id="{8B26A99B-9702-434B-8AA2-E6DF0CD05C56}"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278976" y="6556248"/>
            <a:ext cx="2133600" cy="301752"/>
          </a:xfrm>
        </p:spPr>
        <p:txBody>
          <a:bodyPr/>
          <a:lstStyle>
            <a:lvl1pPr>
              <a:defRPr sz="900"/>
            </a:lvl1pPr>
          </a:lstStyle>
          <a:p>
            <a:fld id="{3C70E4DF-818F-47CF-8021-A63613AB7826}" type="datetimeFigureOut">
              <a:rPr lang="ar-IQ" smtClean="0"/>
              <a:pPr/>
              <a:t>14/04/1441</a:t>
            </a:fld>
            <a:endParaRPr lang="ar-IQ"/>
          </a:p>
        </p:txBody>
      </p:sp>
      <p:sp>
        <p:nvSpPr>
          <p:cNvPr id="6" name="عنصر نائب للتذييل 5"/>
          <p:cNvSpPr>
            <a:spLocks noGrp="1"/>
          </p:cNvSpPr>
          <p:nvPr>
            <p:ph type="ftr" sz="quarter" idx="11"/>
          </p:nvPr>
        </p:nvSpPr>
        <p:spPr>
          <a:xfrm>
            <a:off x="1135856" y="6556248"/>
            <a:ext cx="5143120" cy="301752"/>
          </a:xfrm>
        </p:spPr>
        <p:txBody>
          <a:bodyPr/>
          <a:lstStyle>
            <a:lvl1pPr>
              <a:defRPr sz="900"/>
            </a:lvl1pPr>
          </a:lstStyle>
          <a:p>
            <a:endParaRPr lang="ar-IQ"/>
          </a:p>
        </p:txBody>
      </p:sp>
      <p:sp>
        <p:nvSpPr>
          <p:cNvPr id="7" name="عنصر نائب لرقم الشريحة 6"/>
          <p:cNvSpPr>
            <a:spLocks noGrp="1"/>
          </p:cNvSpPr>
          <p:nvPr>
            <p:ph type="sldNum" sz="quarter" idx="12"/>
          </p:nvPr>
        </p:nvSpPr>
        <p:spPr>
          <a:xfrm>
            <a:off x="8410576" y="6556248"/>
            <a:ext cx="502920" cy="301752"/>
          </a:xfrm>
        </p:spPr>
        <p:txBody>
          <a:bodyPr/>
          <a:lstStyle>
            <a:lvl1pPr>
              <a:defRPr sz="900"/>
            </a:lvl1pPr>
          </a:lstStyle>
          <a:p>
            <a:fld id="{8B26A99B-9702-434B-8AA2-E6DF0CD05C56}"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108192" y="6556248"/>
            <a:ext cx="2103120" cy="301752"/>
          </a:xfrm>
        </p:spPr>
        <p:txBody>
          <a:bodyPr/>
          <a:lstStyle>
            <a:lvl1pPr>
              <a:defRPr sz="900"/>
            </a:lvl1pPr>
          </a:lstStyle>
          <a:p>
            <a:fld id="{3C70E4DF-818F-47CF-8021-A63613AB7826}" type="datetimeFigureOut">
              <a:rPr lang="ar-IQ" smtClean="0"/>
              <a:pPr/>
              <a:t>14/04/1441</a:t>
            </a:fld>
            <a:endParaRPr lang="ar-IQ"/>
          </a:p>
        </p:txBody>
      </p:sp>
      <p:sp>
        <p:nvSpPr>
          <p:cNvPr id="6" name="عنصر نائب للتذييل 5"/>
          <p:cNvSpPr>
            <a:spLocks noGrp="1"/>
          </p:cNvSpPr>
          <p:nvPr>
            <p:ph type="ftr" sz="quarter" idx="11"/>
          </p:nvPr>
        </p:nvSpPr>
        <p:spPr>
          <a:xfrm>
            <a:off x="1170432" y="6557169"/>
            <a:ext cx="4948072" cy="301752"/>
          </a:xfrm>
        </p:spPr>
        <p:txBody>
          <a:bodyPr/>
          <a:lstStyle>
            <a:lvl1pPr>
              <a:defRPr sz="900"/>
            </a:lvl1pPr>
          </a:lstStyle>
          <a:p>
            <a:endParaRPr lang="ar-IQ"/>
          </a:p>
        </p:txBody>
      </p:sp>
      <p:sp>
        <p:nvSpPr>
          <p:cNvPr id="7" name="عنصر نائب لرقم الشريحة 6"/>
          <p:cNvSpPr>
            <a:spLocks noGrp="1"/>
          </p:cNvSpPr>
          <p:nvPr>
            <p:ph type="sldNum" sz="quarter" idx="12"/>
          </p:nvPr>
        </p:nvSpPr>
        <p:spPr>
          <a:xfrm>
            <a:off x="8217192" y="6556248"/>
            <a:ext cx="365760" cy="301752"/>
          </a:xfrm>
        </p:spPr>
        <p:txBody>
          <a:bodyPr/>
          <a:lstStyle>
            <a:lvl1pPr algn="ctr">
              <a:defRPr sz="900"/>
            </a:lvl1pPr>
          </a:lstStyle>
          <a:p>
            <a:fld id="{8B26A99B-9702-434B-8AA2-E6DF0CD05C56}"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مثلث قائم الزاوية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رابط مستقيم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رابط مستقيم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عنصر نائب للعنوان 21"/>
          <p:cNvSpPr>
            <a:spLocks noGrp="1"/>
          </p:cNvSpPr>
          <p:nvPr>
            <p:ph type="title"/>
          </p:nvPr>
        </p:nvSpPr>
        <p:spPr>
          <a:xfrm>
            <a:off x="457200" y="267494"/>
            <a:ext cx="8229600" cy="1399032"/>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3C70E4DF-818F-47CF-8021-A63613AB7826}" type="datetimeFigureOut">
              <a:rPr lang="ar-IQ" smtClean="0"/>
              <a:pPr/>
              <a:t>14/04/1441</a:t>
            </a:fld>
            <a:endParaRPr lang="ar-IQ"/>
          </a:p>
        </p:txBody>
      </p:sp>
      <p:sp>
        <p:nvSpPr>
          <p:cNvPr id="3" name="عنصر نائب للتذييل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ar-IQ"/>
          </a:p>
        </p:txBody>
      </p:sp>
      <p:sp>
        <p:nvSpPr>
          <p:cNvPr id="23" name="عنصر نائب لرقم الشريحة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8B26A99B-9702-434B-8AA2-E6DF0CD05C56}" type="slidenum">
              <a:rPr lang="ar-IQ" smtClean="0"/>
              <a:pPr/>
              <a:t>‹#›</a:t>
            </a:fld>
            <a:endParaRPr lang="ar-IQ"/>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85786" y="928670"/>
            <a:ext cx="7772400" cy="1470025"/>
          </a:xfrm>
        </p:spPr>
        <p:txBody>
          <a:bodyPr/>
          <a:lstStyle/>
          <a:p>
            <a:r>
              <a:rPr lang="ar-IQ" dirty="0" smtClean="0"/>
              <a:t>الإدارة العامة المقارنة </a:t>
            </a:r>
            <a:endParaRPr lang="ar-IQ" dirty="0"/>
          </a:p>
        </p:txBody>
      </p:sp>
      <p:sp>
        <p:nvSpPr>
          <p:cNvPr id="3" name="عنوان فرعي 2"/>
          <p:cNvSpPr>
            <a:spLocks noGrp="1"/>
          </p:cNvSpPr>
          <p:nvPr>
            <p:ph type="subTitle" idx="1"/>
          </p:nvPr>
        </p:nvSpPr>
        <p:spPr>
          <a:xfrm>
            <a:off x="428596" y="3500438"/>
            <a:ext cx="8062912" cy="1752600"/>
          </a:xfrm>
        </p:spPr>
        <p:txBody>
          <a:bodyPr/>
          <a:lstStyle/>
          <a:p>
            <a:r>
              <a:rPr lang="ar-IQ" b="1" dirty="0" smtClean="0"/>
              <a:t>م. سناء ستار احمد</a:t>
            </a:r>
          </a:p>
          <a:p>
            <a:r>
              <a:rPr lang="ar-IQ" b="1" dirty="0" smtClean="0"/>
              <a:t>كلية </a:t>
            </a:r>
            <a:r>
              <a:rPr lang="ar-IQ" b="1" dirty="0" err="1" smtClean="0"/>
              <a:t>الادارة</a:t>
            </a:r>
            <a:r>
              <a:rPr lang="ar-IQ" b="1" dirty="0" smtClean="0"/>
              <a:t> والاقتصاد / جامعة </a:t>
            </a:r>
            <a:r>
              <a:rPr lang="ar-IQ" b="1" dirty="0" err="1" smtClean="0"/>
              <a:t>ديالى</a:t>
            </a:r>
            <a:r>
              <a:rPr lang="ar-IQ" b="1" dirty="0" smtClean="0"/>
              <a:t> </a:t>
            </a:r>
            <a:endParaRPr lang="en-US" dirty="0"/>
          </a:p>
          <a:p>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57158" y="357166"/>
            <a:ext cx="7239000" cy="1362075"/>
          </a:xfrm>
        </p:spPr>
        <p:txBody>
          <a:bodyPr/>
          <a:lstStyle/>
          <a:p>
            <a:r>
              <a:rPr lang="ar-IQ" dirty="0" smtClean="0"/>
              <a:t>محاضرات </a:t>
            </a:r>
            <a:r>
              <a:rPr lang="ar-IQ" dirty="0" err="1" smtClean="0"/>
              <a:t>الادارة</a:t>
            </a:r>
            <a:r>
              <a:rPr lang="ar-IQ" dirty="0" smtClean="0"/>
              <a:t> العامة المقارنة </a:t>
            </a:r>
            <a:endParaRPr lang="ar-IQ" dirty="0"/>
          </a:p>
        </p:txBody>
      </p:sp>
      <p:sp>
        <p:nvSpPr>
          <p:cNvPr id="3" name="عنصر نائب للنص 2"/>
          <p:cNvSpPr>
            <a:spLocks noGrp="1"/>
          </p:cNvSpPr>
          <p:nvPr>
            <p:ph type="body" idx="1"/>
          </p:nvPr>
        </p:nvSpPr>
        <p:spPr>
          <a:xfrm>
            <a:off x="571472" y="2428868"/>
            <a:ext cx="5429288" cy="3571900"/>
          </a:xfrm>
        </p:spPr>
        <p:txBody>
          <a:bodyPr>
            <a:normAutofit/>
          </a:bodyPr>
          <a:lstStyle/>
          <a:p>
            <a:pPr algn="ctr"/>
            <a:r>
              <a:rPr lang="ar-IQ" sz="3200" b="1" dirty="0" smtClean="0"/>
              <a:t>المحاضرة </a:t>
            </a:r>
            <a:r>
              <a:rPr lang="ar-IQ" sz="3200" b="1" dirty="0" smtClean="0"/>
              <a:t>الثانية </a:t>
            </a:r>
            <a:endParaRPr lang="ar-IQ" sz="3200" b="1" dirty="0" smtClean="0"/>
          </a:p>
          <a:p>
            <a:pPr algn="ctr"/>
            <a:endParaRPr lang="ar-IQ" sz="3200" dirty="0" smtClean="0"/>
          </a:p>
          <a:p>
            <a:pPr algn="ctr"/>
            <a:r>
              <a:rPr lang="ar-IQ" sz="3200" b="1" dirty="0" smtClean="0"/>
              <a:t>أهداف الإدارة العامة المقارنة وأهميتها</a:t>
            </a:r>
            <a:endParaRPr lang="ar-IQ"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IQ" sz="3200" b="1" dirty="0" smtClean="0"/>
              <a:t>أهداف الإدارة العامة المقارنة وأهميتها</a:t>
            </a:r>
            <a:r>
              <a:rPr lang="ar-IQ" sz="3200" dirty="0" smtClean="0"/>
              <a:t/>
            </a:r>
            <a:br>
              <a:rPr lang="ar-IQ" sz="3200" dirty="0" smtClean="0"/>
            </a:br>
            <a:endParaRPr lang="ar-IQ" sz="3200" dirty="0"/>
          </a:p>
        </p:txBody>
      </p:sp>
      <p:sp>
        <p:nvSpPr>
          <p:cNvPr id="3" name="عنصر نائب للمحتوى 2"/>
          <p:cNvSpPr>
            <a:spLocks noGrp="1"/>
          </p:cNvSpPr>
          <p:nvPr>
            <p:ph idx="1"/>
          </p:nvPr>
        </p:nvSpPr>
        <p:spPr/>
        <p:txBody>
          <a:bodyPr>
            <a:normAutofit lnSpcReduction="10000"/>
          </a:bodyPr>
          <a:lstStyle/>
          <a:p>
            <a:r>
              <a:rPr lang="ar-IQ" dirty="0" smtClean="0"/>
              <a:t>تهدف الدراسات الإدارية المقارنة إلى تحقيق نوعين من الأغراض يصعب التفضيل بينهما رغم اختلافهما، نظرا للأهمية التي ترتبت عليهما بالنسبة للجهات المعنية بهذه الدراسات. فبالنسبة للجامعات والمعاهد والأقسام العلمية التي عنيت بالدراسات المقارنة تأتي الأغراض الأكاديمية في المقدمة. في حين تولي المنظمات الإقليمية والدولية والهيئات الاستشارية والأجهزة الحكومية المتخصصة في التطوير والإصلاح الإداري اهتمامها للأغراض التطبيقية والعملية.</a:t>
            </a:r>
            <a:endParaRPr lang="en-US" dirty="0" smtClean="0"/>
          </a:p>
          <a:p>
            <a:endParaRPr lang="ar-IQ" dirty="0" smtClean="0"/>
          </a:p>
          <a:p>
            <a:pPr algn="just"/>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4" y="1000108"/>
            <a:ext cx="8229600" cy="4572000"/>
          </a:xfrm>
        </p:spPr>
        <p:txBody>
          <a:bodyPr>
            <a:normAutofit fontScale="85000" lnSpcReduction="20000"/>
          </a:bodyPr>
          <a:lstStyle/>
          <a:p>
            <a:r>
              <a:rPr lang="ar-IQ" dirty="0" smtClean="0"/>
              <a:t>فأساتذة الإدارة العامة الذين يولون للدراسات المقارنة جل اهتمامهم إنما كانوا يبحثون عن نظريات إدارية عامة يمكن تعميمها على رقعة جغرافية واسعة من هذا العالم بعد أن </a:t>
            </a:r>
            <a:r>
              <a:rPr lang="ar-IQ" dirty="0" err="1" smtClean="0"/>
              <a:t>شعروا</a:t>
            </a:r>
            <a:r>
              <a:rPr lang="ar-IQ" dirty="0" smtClean="0"/>
              <a:t> بقصور الافتراضات </a:t>
            </a:r>
            <a:r>
              <a:rPr lang="ar-IQ" dirty="0" err="1" smtClean="0"/>
              <a:t>والتعليميات</a:t>
            </a:r>
            <a:r>
              <a:rPr lang="ar-IQ" dirty="0" smtClean="0"/>
              <a:t> النظرية التي كانوا يستمدونها أو يستنتجونها من دراستهم ومشاهداتهم من بيئتهم الغربية المتمثلة بمجتمع الولايات المتحدة بوجه خاص لكون المصدر الأول لهذه الدراسات. والمقصود بالنظرية العامة: مجموعة من الافتراضات المنطقية المترابطة التي توضح وتفسر ظاهرة إدارية ما من خلال تحليل العلاقة السببية والعضوية بين متغيرين أو </a:t>
            </a:r>
            <a:r>
              <a:rPr lang="ar-IQ" dirty="0" err="1" smtClean="0"/>
              <a:t>اكثر</a:t>
            </a:r>
            <a:r>
              <a:rPr lang="ar-IQ" dirty="0" smtClean="0"/>
              <a:t>، لتساعد على التنبؤ بوقوعها في ظل ظروف معينة. ويشترط لتكامل هذه النظرية أن تكون قابلة للاختبار للتحقق من مدى صحتها في الواقع العملي لهيئات متماثلة نسبيا.</a:t>
            </a:r>
            <a:endParaRPr lang="en-US" dirty="0" smtClean="0"/>
          </a:p>
          <a:p>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785794"/>
            <a:ext cx="8229600" cy="4572000"/>
          </a:xfrm>
        </p:spPr>
        <p:txBody>
          <a:bodyPr>
            <a:normAutofit/>
          </a:bodyPr>
          <a:lstStyle/>
          <a:p>
            <a:r>
              <a:rPr lang="ar-IQ" dirty="0" smtClean="0"/>
              <a:t>وانطلاقا من هذا الهدف الأكاديمي توجه رواد الإدارة العامة المقارنة إلى الأقطار النامية في قارة أفريقيا وأمريكا اللاتينية وآسيا تدعمهم بعض المؤسسات المعنية بالبحوث بمساعدات مالية ليدرسوا الأجهزة الإدارية ونظم الإدارة العامة، وفي أذهانهم عدد من الافتراضات والتعميمات التي يسعون إلى اختيارها في هذه الأقطار أو للخروج بتعميمات وافتراضات بديلة لها.</a:t>
            </a:r>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142984"/>
            <a:ext cx="8229600" cy="4572000"/>
          </a:xfrm>
        </p:spPr>
        <p:txBody>
          <a:bodyPr/>
          <a:lstStyle/>
          <a:p>
            <a:r>
              <a:rPr lang="ar-IQ" dirty="0" smtClean="0"/>
              <a:t>وقد عبر الأستاذ </a:t>
            </a:r>
            <a:r>
              <a:rPr lang="ar-IQ" dirty="0" err="1" smtClean="0"/>
              <a:t>شيلز</a:t>
            </a:r>
            <a:r>
              <a:rPr lang="ar-IQ" dirty="0" smtClean="0"/>
              <a:t> في مقال عن الدراسات المقارنة في الدول النامية عن هذه الأهداف حيث قال ما معناه:"إننا مهتمون بدراسة أقطار العالم الثالث لان ما يقع فيه من أحداث وما تشهده من ممارسات بدأت تثيرنا وتنبهنا إلى أن دراستنا ستغني فكرنا الأكاديمي وتملأ الخارطة المرسومة في عقولنا وأذهان أبنائنا عن العالم المحيط بنا وبهم".</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4" y="1071546"/>
            <a:ext cx="8229600" cy="4572000"/>
          </a:xfrm>
        </p:spPr>
        <p:txBody>
          <a:bodyPr>
            <a:normAutofit fontScale="92500" lnSpcReduction="10000"/>
          </a:bodyPr>
          <a:lstStyle/>
          <a:p>
            <a:r>
              <a:rPr lang="ar-IQ" dirty="0" smtClean="0"/>
              <a:t>ومن الأغراض الأكاديمية الأخرى التي تحققها الدراسات الإدارية المقارنة نقل المعرفة، وتبادل المعلومات والمفاهيم، وتوحيد المصطلحات العلمية والأطر النظرية، والتقريب بين مناهج البحث وأساليب التحليل، وتحقيق التعارف والاتصال والحوار بين المختصين والمعنيين </a:t>
            </a:r>
            <a:r>
              <a:rPr lang="ar-IQ" dirty="0" err="1" smtClean="0"/>
              <a:t>بها</a:t>
            </a:r>
            <a:r>
              <a:rPr lang="ar-IQ" dirty="0" smtClean="0"/>
              <a:t> من خلال المشاركة الفعلية، وتكوين فرق من البحث من أساتذة ينتمون لجامعات وطنية أو إقليمية متعددة، وكذلك عقد الندوات والمؤتمرات التي تناقش فيها البحوث والدراسات المقارنة ويدعى لها ممثلو للأقطار التي تخضع للدراسة. </a:t>
            </a:r>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1"/>
          <p:cNvSpPr>
            <a:spLocks noGrp="1"/>
          </p:cNvSpPr>
          <p:nvPr>
            <p:ph idx="1"/>
          </p:nvPr>
        </p:nvSpPr>
        <p:spPr>
          <a:xfrm>
            <a:off x="571500" y="928688"/>
            <a:ext cx="8229600" cy="4572000"/>
          </a:xfrm>
        </p:spPr>
        <p:txBody>
          <a:bodyPr>
            <a:normAutofit fontScale="92500" lnSpcReduction="20000"/>
          </a:bodyPr>
          <a:lstStyle/>
          <a:p>
            <a:r>
              <a:rPr lang="ar-IQ" dirty="0" smtClean="0"/>
              <a:t>أما الأغراض العلمية والتطبيقية التي تسعى المنظمات الإقليمية والدولية المتخصصة وكذلك المؤسسات الحكومية المعنية بالتغيير والتطوير إلى تحقيقها من خلال الدراسات المقارنة فتتمثل في حاجتها ورغبتها في الاستفادة من التجارب الناجحة ومن التطبيقات والممارسات الحديثة التي تروم الدول الصديقة والمجاورة في التوصل إليها. </a:t>
            </a:r>
            <a:endParaRPr lang="en-US" dirty="0" smtClean="0"/>
          </a:p>
          <a:p>
            <a:r>
              <a:rPr lang="ar-IQ" dirty="0" smtClean="0"/>
              <a:t>وتحقق الدراسات المقارنة الفوائد العلمية الجمة بالنسبة للأقطار المتقاربة إقليميا أو سياسيا أو عقائديا والتي تبحث أو تسعى إلى التقارب في نظمها وتطبيقاتها كمرحلة للتوحيد أو التعاون بأي صيغة من الصيغ. </a:t>
            </a:r>
            <a:endParaRPr lang="en-US" dirty="0" smtClean="0"/>
          </a:p>
          <a:p>
            <a:endParaRPr lang="ar-IQ"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يوية">
  <a:themeElements>
    <a:clrScheme name="حيوية">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حيوية">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حيوية">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38</TotalTime>
  <Words>460</Words>
  <Application>Microsoft Office PowerPoint</Application>
  <PresentationFormat>عرض على الشاشة (3:4)‏</PresentationFormat>
  <Paragraphs>15</Paragraphs>
  <Slides>8</Slides>
  <Notes>0</Notes>
  <HiddenSlides>0</HiddenSlides>
  <MMClips>0</MMClips>
  <ScaleCrop>false</ScaleCrop>
  <HeadingPairs>
    <vt:vector size="4" baseType="variant">
      <vt:variant>
        <vt:lpstr>سمة</vt:lpstr>
      </vt:variant>
      <vt:variant>
        <vt:i4>1</vt:i4>
      </vt:variant>
      <vt:variant>
        <vt:lpstr>عناوين الشرائح</vt:lpstr>
      </vt:variant>
      <vt:variant>
        <vt:i4>8</vt:i4>
      </vt:variant>
    </vt:vector>
  </HeadingPairs>
  <TitlesOfParts>
    <vt:vector size="9" baseType="lpstr">
      <vt:lpstr>حيوية</vt:lpstr>
      <vt:lpstr>الإدارة العامة المقارنة </vt:lpstr>
      <vt:lpstr>محاضرات الادارة العامة المقارنة </vt:lpstr>
      <vt:lpstr>أهداف الإدارة العامة المقارنة وأهميتها </vt:lpstr>
      <vt:lpstr>الشريحة 4</vt:lpstr>
      <vt:lpstr>الشريحة 5</vt:lpstr>
      <vt:lpstr>الشريحة 6</vt:lpstr>
      <vt:lpstr>الشريحة 7</vt:lpstr>
      <vt:lpstr>الشريحة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الإدارة العامة المقارنة</dc:title>
  <dc:creator>DELL</dc:creator>
  <cp:lastModifiedBy>DELL</cp:lastModifiedBy>
  <cp:revision>5</cp:revision>
  <dcterms:created xsi:type="dcterms:W3CDTF">2019-12-11T06:59:58Z</dcterms:created>
  <dcterms:modified xsi:type="dcterms:W3CDTF">2019-12-11T07:46:02Z</dcterms:modified>
</cp:coreProperties>
</file>